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mpeg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61" r:id="rId5"/>
    <p:sldId id="260" r:id="rId6"/>
    <p:sldId id="262" r:id="rId7"/>
    <p:sldId id="259" r:id="rId8"/>
    <p:sldId id="263" r:id="rId9"/>
  </p:sldIdLst>
  <p:sldSz cx="9144000" cy="5143500" type="screen16x9"/>
  <p:notesSz cx="6858000" cy="9144000"/>
  <p:embeddedFontLst>
    <p:embeddedFont>
      <p:font typeface="Montserrat" pitchFamily="2" charset="77"/>
      <p:regular r:id="rId11"/>
      <p:bold r:id="rId12"/>
      <p:italic r:id="rId13"/>
      <p:boldItalic r:id="rId14"/>
    </p:embeddedFont>
    <p:embeddedFont>
      <p:font typeface="Roboto" panose="02000000000000000000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85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810EA7F-291B-41C2-8167-AD30B6877FAB}">
  <a:tblStyle styleId="{9810EA7F-291B-41C2-8167-AD30B6877F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5"/>
  </p:normalViewPr>
  <p:slideViewPr>
    <p:cSldViewPr snapToGrid="0">
      <p:cViewPr varScale="1">
        <p:scale>
          <a:sx n="143" d="100"/>
          <a:sy n="143" d="100"/>
        </p:scale>
        <p:origin x="760" y="184"/>
      </p:cViewPr>
      <p:guideLst>
        <p:guide orient="horz" pos="1620"/>
        <p:guide pos="85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932a897a5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932a897a5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93372863f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93372863f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932a89779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932a89779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932a89779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932a89779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932a89779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932a89779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932a897a5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932a897a5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932a897a5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932a897a5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4865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2.mp4"/><Relationship Id="rId7" Type="http://schemas.openxmlformats.org/officeDocument/2006/relationships/image" Target="../media/image12.png"/><Relationship Id="rId2" Type="http://schemas.openxmlformats.org/officeDocument/2006/relationships/video" Target="../media/media1.mpeg"/><Relationship Id="rId1" Type="http://schemas.microsoft.com/office/2007/relationships/media" Target="../media/media1.mpeg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eg"/><Relationship Id="rId1" Type="http://schemas.microsoft.com/office/2007/relationships/media" Target="../media/media3.mpe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E6990"/>
            </a:gs>
            <a:gs pos="100000">
              <a:srgbClr val="9A2B50"/>
            </a:gs>
          </a:gsLst>
          <a:lin ang="5400012" scaled="0"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1952350" y="-300575"/>
            <a:ext cx="7963200" cy="22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5200" b="1">
                <a:solidFill>
                  <a:srgbClr val="9FC5E8"/>
                </a:solidFill>
              </a:rPr>
              <a:t>Sogrape_Hackathon</a:t>
            </a:r>
            <a:endParaRPr sz="5200" b="1">
              <a:solidFill>
                <a:srgbClr val="9FC5E8"/>
              </a:solidFill>
            </a:endParaRP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3178350" y="1888650"/>
            <a:ext cx="82221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FFFFFF"/>
                </a:solidFill>
              </a:rPr>
              <a:t>Online Wine Price Harvesting Challenge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Problem at hands: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848775" y="1052750"/>
            <a:ext cx="85206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🍷"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Tracking wine prices from different online stores in an effective manner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311700" y="1639400"/>
            <a:ext cx="4566300" cy="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Approach: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819250" y="2247100"/>
            <a:ext cx="7245000" cy="12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🍷"/>
            </a:pPr>
            <a:r>
              <a:rPr lang="pt-PT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Brainstorming all the possible scenarios for the final product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🍷"/>
            </a:pPr>
            <a:r>
              <a:rPr lang="pt-PT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Choosing adequate tools for our project’s needs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🍷"/>
            </a:pPr>
            <a:r>
              <a:rPr lang="pt-PT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Organizing the team by tasks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○"/>
            </a:pPr>
            <a:r>
              <a:rPr lang="pt-PT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Web scraping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○"/>
            </a:pPr>
            <a:r>
              <a:rPr lang="pt-PT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Database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○"/>
            </a:pPr>
            <a:r>
              <a:rPr lang="pt-PT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Dashboard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311700" y="349075"/>
            <a:ext cx="8520600" cy="42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Project Advantages: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User-friendly dashboard that can track all the desired wines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Simple and organized database (MySQL)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Evolution and history of wine prices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Strong base capable of adding features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247600" y="309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Architecture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0" name="Google Shape;120;p18"/>
          <p:cNvCxnSpPr>
            <a:cxnSpLocks/>
            <a:stCxn id="5" idx="2"/>
            <a:endCxn id="23" idx="1"/>
          </p:cNvCxnSpPr>
          <p:nvPr/>
        </p:nvCxnSpPr>
        <p:spPr>
          <a:xfrm>
            <a:off x="2160551" y="2432999"/>
            <a:ext cx="1958844" cy="139393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" name="Google Shape;121;p18"/>
          <p:cNvCxnSpPr>
            <a:cxnSpLocks/>
            <a:stCxn id="13" idx="2"/>
            <a:endCxn id="23" idx="3"/>
          </p:cNvCxnSpPr>
          <p:nvPr/>
        </p:nvCxnSpPr>
        <p:spPr>
          <a:xfrm flipH="1">
            <a:off x="5033795" y="2432999"/>
            <a:ext cx="2109144" cy="139393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5" name="Gráfico 4" descr="Informática na Nuvem destaque">
            <a:extLst>
              <a:ext uri="{FF2B5EF4-FFF2-40B4-BE49-F238E27FC236}">
                <a16:creationId xmlns:a16="http://schemas.microsoft.com/office/drawing/2014/main" id="{65D585BD-983B-4628-6994-10C64F188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3351" y="1518599"/>
            <a:ext cx="914400" cy="914400"/>
          </a:xfrm>
          <a:prstGeom prst="rect">
            <a:avLst/>
          </a:prstGeom>
        </p:spPr>
      </p:pic>
      <p:grpSp>
        <p:nvGrpSpPr>
          <p:cNvPr id="29" name="Agrupar 28">
            <a:extLst>
              <a:ext uri="{FF2B5EF4-FFF2-40B4-BE49-F238E27FC236}">
                <a16:creationId xmlns:a16="http://schemas.microsoft.com/office/drawing/2014/main" id="{382B122B-EF76-4929-1A55-2FC568B32A0E}"/>
              </a:ext>
            </a:extLst>
          </p:cNvPr>
          <p:cNvGrpSpPr/>
          <p:nvPr/>
        </p:nvGrpSpPr>
        <p:grpSpPr>
          <a:xfrm>
            <a:off x="6685739" y="1518599"/>
            <a:ext cx="914400" cy="914400"/>
            <a:chOff x="6536884" y="1050854"/>
            <a:chExt cx="914400" cy="914400"/>
          </a:xfrm>
        </p:grpSpPr>
        <p:pic>
          <p:nvPicPr>
            <p:cNvPr id="13" name="Gráfico 12" descr="Monitor destaque">
              <a:extLst>
                <a:ext uri="{FF2B5EF4-FFF2-40B4-BE49-F238E27FC236}">
                  <a16:creationId xmlns:a16="http://schemas.microsoft.com/office/drawing/2014/main" id="{FF03FE1D-31B6-36C7-9CEC-A4D1CE15A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36884" y="1050854"/>
              <a:ext cx="914400" cy="914400"/>
            </a:xfrm>
            <a:prstGeom prst="rect">
              <a:avLst/>
            </a:prstGeom>
          </p:spPr>
        </p:pic>
        <p:pic>
          <p:nvPicPr>
            <p:cNvPr id="19" name="Gráfico 18" descr="Gráfico de barras destaque">
              <a:extLst>
                <a:ext uri="{FF2B5EF4-FFF2-40B4-BE49-F238E27FC236}">
                  <a16:creationId xmlns:a16="http://schemas.microsoft.com/office/drawing/2014/main" id="{7D4BA92F-4899-E3EA-91DF-207ACA0EB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754759" y="1209211"/>
              <a:ext cx="478649" cy="478649"/>
            </a:xfrm>
            <a:prstGeom prst="rect">
              <a:avLst/>
            </a:prstGeom>
          </p:spPr>
        </p:pic>
      </p:grpSp>
      <p:pic>
        <p:nvPicPr>
          <p:cNvPr id="23" name="Gráfico 22" descr="Base de Dados destaque">
            <a:extLst>
              <a:ext uri="{FF2B5EF4-FFF2-40B4-BE49-F238E27FC236}">
                <a16:creationId xmlns:a16="http://schemas.microsoft.com/office/drawing/2014/main" id="{EB775985-4D93-B4CF-4B5C-6944B24EEB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19395" y="3369731"/>
            <a:ext cx="914400" cy="914400"/>
          </a:xfrm>
          <a:prstGeom prst="rect">
            <a:avLst/>
          </a:prstGeom>
        </p:spPr>
      </p:pic>
      <p:pic>
        <p:nvPicPr>
          <p:cNvPr id="1026" name="Picture 2" descr="Python icon - Free download on Iconfinder">
            <a:extLst>
              <a:ext uri="{FF2B5EF4-FFF2-40B4-BE49-F238E27FC236}">
                <a16:creationId xmlns:a16="http://schemas.microsoft.com/office/drawing/2014/main" id="{6D9EA09B-FDC8-F146-EBA9-B4ADF8BF2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628" y="1447901"/>
            <a:ext cx="419572" cy="41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de, development, logo, mysql icon - Free download">
            <a:extLst>
              <a:ext uri="{FF2B5EF4-FFF2-40B4-BE49-F238E27FC236}">
                <a16:creationId xmlns:a16="http://schemas.microsoft.com/office/drawing/2014/main" id="{001B57A6-DA62-50EF-FDE3-D3C1F0E2E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619" y="2881423"/>
            <a:ext cx="673173" cy="67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reamlit • A faster way to build and share data apps">
            <a:extLst>
              <a:ext uri="{FF2B5EF4-FFF2-40B4-BE49-F238E27FC236}">
                <a16:creationId xmlns:a16="http://schemas.microsoft.com/office/drawing/2014/main" id="{CA079EE1-CDFF-F8C5-978C-172545C07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263" y="1200176"/>
            <a:ext cx="717158" cy="41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exão Reta Unidirecional 34">
            <a:extLst>
              <a:ext uri="{FF2B5EF4-FFF2-40B4-BE49-F238E27FC236}">
                <a16:creationId xmlns:a16="http://schemas.microsoft.com/office/drawing/2014/main" id="{6F4E7690-02D4-3D46-BEA1-A99E817658D5}"/>
              </a:ext>
            </a:extLst>
          </p:cNvPr>
          <p:cNvCxnSpPr>
            <a:cxnSpLocks/>
            <a:stCxn id="13" idx="1"/>
            <a:endCxn id="5" idx="3"/>
          </p:cNvCxnSpPr>
          <p:nvPr/>
        </p:nvCxnSpPr>
        <p:spPr>
          <a:xfrm flipH="1">
            <a:off x="2617751" y="1975799"/>
            <a:ext cx="4067988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Web Scraping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webscraping.mpeg">
            <a:hlinkClick r:id="" action="ppaction://media"/>
            <a:extLst>
              <a:ext uri="{FF2B5EF4-FFF2-40B4-BE49-F238E27FC236}">
                <a16:creationId xmlns:a16="http://schemas.microsoft.com/office/drawing/2014/main" id="{38FA153D-10BF-3169-5418-68638C480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1700" y="1017800"/>
            <a:ext cx="5952565" cy="3348318"/>
          </a:xfrm>
          <a:prstGeom prst="rect">
            <a:avLst/>
          </a:prstGeom>
        </p:spPr>
      </p:pic>
      <p:pic>
        <p:nvPicPr>
          <p:cNvPr id="3" name="webscraping.mp4">
            <a:hlinkClick r:id="" action="ppaction://media"/>
            <a:extLst>
              <a:ext uri="{FF2B5EF4-FFF2-40B4-BE49-F238E27FC236}">
                <a16:creationId xmlns:a16="http://schemas.microsoft.com/office/drawing/2014/main" id="{219E5B97-0E36-A75D-E090-400AE8CCAD1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73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ack_dashboard.mpeg">
            <a:hlinkClick r:id="" action="ppaction://media"/>
            <a:extLst>
              <a:ext uri="{FF2B5EF4-FFF2-40B4-BE49-F238E27FC236}">
                <a16:creationId xmlns:a16="http://schemas.microsoft.com/office/drawing/2014/main" id="{B52B6FD5-6036-E97E-A1D6-251938E049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9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311700" y="384700"/>
            <a:ext cx="8520600" cy="44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7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Future </a:t>
            </a:r>
            <a:r>
              <a:rPr lang="pt-PT" sz="27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implementations</a:t>
            </a:r>
            <a:r>
              <a:rPr lang="pt-PT" sz="27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7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User login for data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security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Management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of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user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permissions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Improvement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of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the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web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scraping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Development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of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the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graphical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interface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Wine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price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changes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notifications</a:t>
            </a:r>
            <a:endParaRPr lang="pt-PT" dirty="0">
              <a:latin typeface="Montserrat"/>
              <a:ea typeface="Montserrat"/>
              <a:cs typeface="Montserrat"/>
              <a:sym typeface="Montserrat"/>
            </a:endParaRPr>
          </a:p>
          <a:p>
            <a:pPr marL="1371600">
              <a:buFont typeface="Montserrat"/>
              <a:buChar char="🍷"/>
            </a:pP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Back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office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configuration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for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new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scrapings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Adaptability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to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scale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for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further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demands</a:t>
            </a:r>
            <a:endParaRPr lang="pt-PT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311700" y="384700"/>
            <a:ext cx="8520600" cy="44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7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Questions</a:t>
            </a:r>
            <a:r>
              <a:rPr lang="pt-PT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27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930748504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124</Words>
  <Application>Microsoft Macintosh PowerPoint</Application>
  <PresentationFormat>Apresentação no Ecrã (16:9)</PresentationFormat>
  <Paragraphs>27</Paragraphs>
  <Slides>8</Slides>
  <Notes>8</Notes>
  <HiddenSlides>0</HiddenSlides>
  <MMClips>3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8</vt:i4>
      </vt:variant>
    </vt:vector>
  </HeadingPairs>
  <TitlesOfParts>
    <vt:vector size="12" baseType="lpstr">
      <vt:lpstr>Arial</vt:lpstr>
      <vt:lpstr>Roboto</vt:lpstr>
      <vt:lpstr>Montserrat</vt:lpstr>
      <vt:lpstr>Geometric</vt:lpstr>
      <vt:lpstr>Sogrape_Hackathon</vt:lpstr>
      <vt:lpstr>Problem at hands:</vt:lpstr>
      <vt:lpstr>Apresentação do PowerPoint</vt:lpstr>
      <vt:lpstr>Architecture</vt:lpstr>
      <vt:lpstr>Web Scraping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Sogrape_Hackathon</dc:title>
  <cp:lastModifiedBy>Pedro José Miranda Raposo Alves</cp:lastModifiedBy>
  <cp:revision>8</cp:revision>
  <dcterms:modified xsi:type="dcterms:W3CDTF">2023-10-26T07:21:38Z</dcterms:modified>
</cp:coreProperties>
</file>